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6" r:id="rId5"/>
    <p:sldId id="428" r:id="rId6"/>
    <p:sldId id="429" r:id="rId7"/>
    <p:sldId id="473" r:id="rId8"/>
    <p:sldId id="470" r:id="rId9"/>
    <p:sldId id="475" r:id="rId10"/>
    <p:sldId id="477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rly's Font 2" panose="020B0604020202020204" charset="0"/>
      <p:regular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645356" y="1046143"/>
            <a:ext cx="5829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explain how you solved an addition problem?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650270"/>
            <a:ext cx="1371600" cy="100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2500" y="2652807"/>
            <a:ext cx="1409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47384" y="1670369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38= 3 tens + 8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47384" y="2946518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26 = 2 tens + 6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510691" y="954102"/>
            <a:ext cx="1099739" cy="3747142"/>
            <a:chOff x="4510691" y="954102"/>
            <a:chExt cx="1099739" cy="3747142"/>
          </a:xfrm>
        </p:grpSpPr>
        <p:sp>
          <p:nvSpPr>
            <p:cNvPr id="2" name="Arc 1"/>
            <p:cNvSpPr/>
            <p:nvPr/>
          </p:nvSpPr>
          <p:spPr>
            <a:xfrm>
              <a:off x="4510691" y="954103"/>
              <a:ext cx="136215" cy="3716675"/>
            </a:xfrm>
            <a:prstGeom prst="arc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72100" y="1408029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4731198" y="954102"/>
              <a:ext cx="136215" cy="3716675"/>
            </a:xfrm>
            <a:prstGeom prst="arc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c 6"/>
            <p:cNvSpPr/>
            <p:nvPr/>
          </p:nvSpPr>
          <p:spPr>
            <a:xfrm>
              <a:off x="4967891" y="984569"/>
              <a:ext cx="136215" cy="3716675"/>
            </a:xfrm>
            <a:prstGeom prst="arc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72100" y="1615908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5372100" y="2031666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72100" y="1823787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72100" y="2239545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72100" y="2447424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72100" y="2655300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72100" y="1200150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94983" y="2881940"/>
            <a:ext cx="1015447" cy="3804610"/>
            <a:chOff x="4594983" y="2881940"/>
            <a:chExt cx="1015447" cy="3804610"/>
          </a:xfrm>
        </p:grpSpPr>
        <p:sp>
          <p:nvSpPr>
            <p:cNvPr id="16" name="Arc 15"/>
            <p:cNvSpPr/>
            <p:nvPr/>
          </p:nvSpPr>
          <p:spPr>
            <a:xfrm>
              <a:off x="4594983" y="2969875"/>
              <a:ext cx="136215" cy="3716675"/>
            </a:xfrm>
            <a:prstGeom prst="arc">
              <a:avLst/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72100" y="3089819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Arc 17"/>
            <p:cNvSpPr/>
            <p:nvPr/>
          </p:nvSpPr>
          <p:spPr>
            <a:xfrm>
              <a:off x="4815490" y="2969874"/>
              <a:ext cx="136215" cy="3716675"/>
            </a:xfrm>
            <a:prstGeom prst="arc">
              <a:avLst/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72100" y="3559191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72100" y="3974949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72100" y="3767070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72100" y="4182828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72100" y="2881940"/>
              <a:ext cx="238330" cy="217722"/>
            </a:xfrm>
            <a:custGeom>
              <a:avLst/>
              <a:gdLst>
                <a:gd name="connsiteX0" fmla="*/ 159307 w 238330"/>
                <a:gd name="connsiteY0" fmla="*/ 3233 h 217722"/>
                <a:gd name="connsiteX1" fmla="*/ 23841 w 238330"/>
                <a:gd name="connsiteY1" fmla="*/ 14522 h 217722"/>
                <a:gd name="connsiteX2" fmla="*/ 1263 w 238330"/>
                <a:gd name="connsiteY2" fmla="*/ 48389 h 217722"/>
                <a:gd name="connsiteX3" fmla="*/ 12552 w 238330"/>
                <a:gd name="connsiteY3" fmla="*/ 183855 h 217722"/>
                <a:gd name="connsiteX4" fmla="*/ 80285 w 238330"/>
                <a:gd name="connsiteY4" fmla="*/ 217722 h 217722"/>
                <a:gd name="connsiteX5" fmla="*/ 170596 w 238330"/>
                <a:gd name="connsiteY5" fmla="*/ 206433 h 217722"/>
                <a:gd name="connsiteX6" fmla="*/ 204463 w 238330"/>
                <a:gd name="connsiteY6" fmla="*/ 195144 h 217722"/>
                <a:gd name="connsiteX7" fmla="*/ 227041 w 238330"/>
                <a:gd name="connsiteY7" fmla="*/ 161278 h 217722"/>
                <a:gd name="connsiteX8" fmla="*/ 238330 w 238330"/>
                <a:gd name="connsiteY8" fmla="*/ 127411 h 217722"/>
                <a:gd name="connsiteX9" fmla="*/ 227041 w 238330"/>
                <a:gd name="connsiteY9" fmla="*/ 59678 h 217722"/>
                <a:gd name="connsiteX10" fmla="*/ 159307 w 238330"/>
                <a:gd name="connsiteY10" fmla="*/ 3233 h 21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8330" h="217722">
                  <a:moveTo>
                    <a:pt x="159307" y="3233"/>
                  </a:moveTo>
                  <a:cubicBezTo>
                    <a:pt x="125440" y="-4293"/>
                    <a:pt x="67409" y="2074"/>
                    <a:pt x="23841" y="14522"/>
                  </a:cubicBezTo>
                  <a:cubicBezTo>
                    <a:pt x="10795" y="18249"/>
                    <a:pt x="2166" y="34851"/>
                    <a:pt x="1263" y="48389"/>
                  </a:cubicBezTo>
                  <a:cubicBezTo>
                    <a:pt x="-1751" y="93600"/>
                    <a:pt x="104" y="140287"/>
                    <a:pt x="12552" y="183855"/>
                  </a:cubicBezTo>
                  <a:cubicBezTo>
                    <a:pt x="17159" y="199980"/>
                    <a:pt x="67893" y="213591"/>
                    <a:pt x="80285" y="217722"/>
                  </a:cubicBezTo>
                  <a:cubicBezTo>
                    <a:pt x="110389" y="213959"/>
                    <a:pt x="140747" y="211860"/>
                    <a:pt x="170596" y="206433"/>
                  </a:cubicBezTo>
                  <a:cubicBezTo>
                    <a:pt x="182304" y="204304"/>
                    <a:pt x="195171" y="202578"/>
                    <a:pt x="204463" y="195144"/>
                  </a:cubicBezTo>
                  <a:cubicBezTo>
                    <a:pt x="215057" y="186669"/>
                    <a:pt x="219515" y="172567"/>
                    <a:pt x="227041" y="161278"/>
                  </a:cubicBezTo>
                  <a:cubicBezTo>
                    <a:pt x="230804" y="149989"/>
                    <a:pt x="238330" y="139311"/>
                    <a:pt x="238330" y="127411"/>
                  </a:cubicBezTo>
                  <a:cubicBezTo>
                    <a:pt x="238330" y="104522"/>
                    <a:pt x="238397" y="79551"/>
                    <a:pt x="227041" y="59678"/>
                  </a:cubicBezTo>
                  <a:cubicBezTo>
                    <a:pt x="217870" y="43629"/>
                    <a:pt x="193174" y="10759"/>
                    <a:pt x="159307" y="3233"/>
                  </a:cubicBezTo>
                  <a:close/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2961400" y="98851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using a drawing.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170" y="129914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122865" y="3946458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64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720643" y="1535703"/>
            <a:ext cx="3200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 + 1 ten =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 tens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285071" y="3513012"/>
            <a:ext cx="20715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Oval 34"/>
          <p:cNvSpPr/>
          <p:nvPr/>
        </p:nvSpPr>
        <p:spPr>
          <a:xfrm rot="16200000">
            <a:off x="4292223" y="2009818"/>
            <a:ext cx="2388478" cy="5278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8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27" grpId="0" build="p"/>
      <p:bldP spid="31" grpId="0"/>
      <p:bldP spid="32" grpId="0" build="p"/>
      <p:bldP spid="34" grpId="0" build="p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44164"/>
            <a:ext cx="411634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digits in a number represent different values.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883123" y="2157842"/>
            <a:ext cx="911068" cy="2893339"/>
            <a:chOff x="2971800" y="1912822"/>
            <a:chExt cx="653430" cy="2075141"/>
          </a:xfrm>
        </p:grpSpPr>
        <p:grpSp>
          <p:nvGrpSpPr>
            <p:cNvPr id="39" name="Group 38"/>
            <p:cNvGrpSpPr>
              <a:grpSpLocks noChangeAspect="1"/>
            </p:cNvGrpSpPr>
            <p:nvPr/>
          </p:nvGrpSpPr>
          <p:grpSpPr>
            <a:xfrm>
              <a:off x="3352800" y="1912822"/>
              <a:ext cx="272430" cy="2075141"/>
              <a:chOff x="7086600" y="1327908"/>
              <a:chExt cx="272430" cy="2075141"/>
            </a:xfrm>
          </p:grpSpPr>
          <p:sp>
            <p:nvSpPr>
              <p:cNvPr id="40" name="Cube 3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Cube 4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Cube 4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Cube 4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Cube 4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ube 4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" name="Group 60"/>
            <p:cNvGrpSpPr>
              <a:grpSpLocks noChangeAspect="1"/>
            </p:cNvGrpSpPr>
            <p:nvPr/>
          </p:nvGrpSpPr>
          <p:grpSpPr>
            <a:xfrm>
              <a:off x="2971800" y="1912822"/>
              <a:ext cx="272430" cy="2075141"/>
              <a:chOff x="7086600" y="1327908"/>
              <a:chExt cx="272430" cy="2075141"/>
            </a:xfrm>
          </p:grpSpPr>
          <p:sp>
            <p:nvSpPr>
              <p:cNvPr id="62" name="Cube 61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Cube 69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3125216" y="2865134"/>
            <a:ext cx="303784" cy="2191391"/>
            <a:chOff x="3896278" y="2307638"/>
            <a:chExt cx="225510" cy="1626750"/>
          </a:xfrm>
        </p:grpSpPr>
        <p:sp>
          <p:nvSpPr>
            <p:cNvPr id="5" name="Cube 4"/>
            <p:cNvSpPr>
              <a:spLocks noChangeAspect="1"/>
            </p:cNvSpPr>
            <p:nvPr/>
          </p:nvSpPr>
          <p:spPr>
            <a:xfrm>
              <a:off x="3896278" y="230763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>
              <a:spLocks noChangeAspect="1"/>
            </p:cNvSpPr>
            <p:nvPr/>
          </p:nvSpPr>
          <p:spPr>
            <a:xfrm>
              <a:off x="3896278" y="2592201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>
              <a:spLocks noChangeAspect="1"/>
            </p:cNvSpPr>
            <p:nvPr/>
          </p:nvSpPr>
          <p:spPr>
            <a:xfrm>
              <a:off x="3896278" y="287676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>
              <a:spLocks noChangeAspect="1"/>
            </p:cNvSpPr>
            <p:nvPr/>
          </p:nvSpPr>
          <p:spPr>
            <a:xfrm>
              <a:off x="3896278" y="3161327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>
              <a:spLocks noChangeAspect="1"/>
            </p:cNvSpPr>
            <p:nvPr/>
          </p:nvSpPr>
          <p:spPr>
            <a:xfrm>
              <a:off x="3896278" y="3445890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>
              <a:spLocks noChangeAspect="1"/>
            </p:cNvSpPr>
            <p:nvPr/>
          </p:nvSpPr>
          <p:spPr>
            <a:xfrm>
              <a:off x="3896278" y="3730455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9" name="Text Placeholder 2"/>
          <p:cNvSpPr txBox="1">
            <a:spLocks/>
          </p:cNvSpPr>
          <p:nvPr/>
        </p:nvSpPr>
        <p:spPr bwMode="auto">
          <a:xfrm>
            <a:off x="5247978" y="296675"/>
            <a:ext cx="12057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5"/>
                </a:solidFill>
                <a:latin typeface="Orly's Font 2" pitchFamily="66" charset="0"/>
              </a:rPr>
              <a:t>26</a:t>
            </a:r>
            <a:endParaRPr lang="en-US" sz="54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3928876" y="3077688"/>
            <a:ext cx="4679312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2 tens and 6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20 + 6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 rot="17879338">
            <a:off x="5036357" y="1316996"/>
            <a:ext cx="1530307" cy="764382"/>
            <a:chOff x="2286000" y="3053286"/>
            <a:chExt cx="1530307" cy="764382"/>
          </a:xfrm>
        </p:grpSpPr>
        <p:sp>
          <p:nvSpPr>
            <p:cNvPr id="92" name="AutoShape 4"/>
            <p:cNvSpPr>
              <a:spLocks noChangeArrowheads="1"/>
            </p:cNvSpPr>
            <p:nvPr/>
          </p:nvSpPr>
          <p:spPr bwMode="auto">
            <a:xfrm rot="10800000">
              <a:off x="2286000" y="3053286"/>
              <a:ext cx="1530307" cy="764382"/>
            </a:xfrm>
            <a:prstGeom prst="leftArrow">
              <a:avLst>
                <a:gd name="adj1" fmla="val 49907"/>
                <a:gd name="adj2" fmla="val 5682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squar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503106" y="3233080"/>
              <a:ext cx="1067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ones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 rot="17879338">
            <a:off x="4389124" y="1286779"/>
            <a:ext cx="1530307" cy="764382"/>
            <a:chOff x="2286000" y="3053286"/>
            <a:chExt cx="1530307" cy="764382"/>
          </a:xfrm>
        </p:grpSpPr>
        <p:sp>
          <p:nvSpPr>
            <p:cNvPr id="95" name="AutoShape 4"/>
            <p:cNvSpPr>
              <a:spLocks noChangeArrowheads="1"/>
            </p:cNvSpPr>
            <p:nvPr/>
          </p:nvSpPr>
          <p:spPr bwMode="auto">
            <a:xfrm rot="10800000">
              <a:off x="2286000" y="3053286"/>
              <a:ext cx="1530307" cy="764382"/>
            </a:xfrm>
            <a:prstGeom prst="leftArrow">
              <a:avLst>
                <a:gd name="adj1" fmla="val 49907"/>
                <a:gd name="adj2" fmla="val 5682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squar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556115" y="3257838"/>
              <a:ext cx="985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tens</a:t>
              </a:r>
            </a:p>
          </p:txBody>
        </p:sp>
      </p:grpSp>
      <p:sp>
        <p:nvSpPr>
          <p:cNvPr id="99" name="Text Placeholder 2"/>
          <p:cNvSpPr txBox="1">
            <a:spLocks/>
          </p:cNvSpPr>
          <p:nvPr/>
        </p:nvSpPr>
        <p:spPr bwMode="auto">
          <a:xfrm>
            <a:off x="6308434" y="318743"/>
            <a:ext cx="260926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This is called place value.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9" grpId="0" build="p"/>
      <p:bldP spid="90" grpId="0" build="p"/>
      <p:bldP spid="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52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788106"/>
            <a:ext cx="9029699" cy="118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use words to explain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12 + 4 = 16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523522" y="1771650"/>
            <a:ext cx="2971801" cy="2171700"/>
          </a:xfrm>
          <a:prstGeom prst="wedgeEllipseCallout">
            <a:avLst>
              <a:gd name="adj1" fmla="val 52438"/>
              <a:gd name="adj2" fmla="val -493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122" y="2114550"/>
            <a:ext cx="240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plus 4 equals 6. I added the ten and I got 16.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4572000" y="1885950"/>
            <a:ext cx="272430" cy="2075141"/>
            <a:chOff x="7086600" y="1327908"/>
            <a:chExt cx="272430" cy="2075141"/>
          </a:xfrm>
        </p:grpSpPr>
        <p:sp>
          <p:nvSpPr>
            <p:cNvPr id="8" name="Cube 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8" name="Cube 17"/>
          <p:cNvSpPr>
            <a:spLocks noChangeAspect="1"/>
          </p:cNvSpPr>
          <p:nvPr/>
        </p:nvSpPr>
        <p:spPr>
          <a:xfrm>
            <a:off x="5257800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Cube 18"/>
          <p:cNvSpPr>
            <a:spLocks noChangeAspect="1"/>
          </p:cNvSpPr>
          <p:nvPr/>
        </p:nvSpPr>
        <p:spPr>
          <a:xfrm>
            <a:off x="5185833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be 20"/>
          <p:cNvSpPr>
            <a:spLocks noChangeAspect="1"/>
          </p:cNvSpPr>
          <p:nvPr/>
        </p:nvSpPr>
        <p:spPr>
          <a:xfrm>
            <a:off x="5718320" y="25854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be 21"/>
          <p:cNvSpPr>
            <a:spLocks noChangeAspect="1"/>
          </p:cNvSpPr>
          <p:nvPr/>
        </p:nvSpPr>
        <p:spPr>
          <a:xfrm>
            <a:off x="5746548" y="217031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be 23"/>
          <p:cNvSpPr>
            <a:spLocks noChangeAspect="1"/>
          </p:cNvSpPr>
          <p:nvPr/>
        </p:nvSpPr>
        <p:spPr>
          <a:xfrm>
            <a:off x="6226465" y="217031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be 24"/>
          <p:cNvSpPr>
            <a:spLocks noChangeAspect="1"/>
          </p:cNvSpPr>
          <p:nvPr/>
        </p:nvSpPr>
        <p:spPr>
          <a:xfrm>
            <a:off x="6228758" y="25854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Arc 1"/>
          <p:cNvSpPr/>
          <p:nvPr/>
        </p:nvSpPr>
        <p:spPr>
          <a:xfrm>
            <a:off x="4572000" y="2121628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243837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5196491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711910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740420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228758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6228758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844430" y="3406995"/>
            <a:ext cx="4185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6 ones = 16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14299" y="4086635"/>
            <a:ext cx="9029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You can use words, actions, or pictures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build="p"/>
      <p:bldP spid="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0" y="742950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During second grade lunch,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he cafeteria sold 43 white milks and 25 chocolate milks.  How many milks did the second graders buy?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hape 123"/>
          <p:cNvSpPr/>
          <p:nvPr/>
        </p:nvSpPr>
        <p:spPr>
          <a:xfrm>
            <a:off x="342900" y="1176345"/>
            <a:ext cx="1143000" cy="11898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293989" y="240615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43 = 40 + 3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4 tens + 3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71045" y="1176345"/>
            <a:ext cx="1714500" cy="4992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2200" y="1146416"/>
            <a:ext cx="2514600" cy="4289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257800" y="240615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20 + 5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303867" y="3596524"/>
            <a:ext cx="4982634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tens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tens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6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ones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 ones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8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ight Brace 1"/>
          <p:cNvSpPr/>
          <p:nvPr/>
        </p:nvSpPr>
        <p:spPr>
          <a:xfrm>
            <a:off x="6057900" y="3600450"/>
            <a:ext cx="228600" cy="922059"/>
          </a:xfrm>
          <a:prstGeom prst="righ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286500" y="3748617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68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0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uiExpand="1" build="p"/>
      <p:bldP spid="8" grpId="0" animBg="1"/>
      <p:bldP spid="9" grpId="0" animBg="1"/>
      <p:bldP spid="10" grpId="0" build="p"/>
      <p:bldP spid="11" grpId="0" build="p"/>
      <p:bldP spid="2" grpId="0" animBg="1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477390" y="1771650"/>
            <a:ext cx="272430" cy="2075141"/>
            <a:chOff x="7086600" y="1327908"/>
            <a:chExt cx="272430" cy="2075141"/>
          </a:xfrm>
        </p:grpSpPr>
        <p:sp>
          <p:nvSpPr>
            <p:cNvPr id="3" name="Cube 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1901581" y="17716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325772" y="1771650"/>
            <a:ext cx="272430" cy="2075141"/>
            <a:chOff x="7086600" y="1327908"/>
            <a:chExt cx="272430" cy="2075141"/>
          </a:xfrm>
        </p:grpSpPr>
        <p:sp>
          <p:nvSpPr>
            <p:cNvPr id="25" name="Cube 2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749963" y="1771650"/>
            <a:ext cx="272430" cy="2075141"/>
            <a:chOff x="7086600" y="1327908"/>
            <a:chExt cx="272430" cy="2075141"/>
          </a:xfrm>
        </p:grpSpPr>
        <p:sp>
          <p:nvSpPr>
            <p:cNvPr id="36" name="Cube 3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5336865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5851878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" name="Cube 67"/>
          <p:cNvSpPr>
            <a:spLocks noChangeAspect="1"/>
          </p:cNvSpPr>
          <p:nvPr/>
        </p:nvSpPr>
        <p:spPr>
          <a:xfrm>
            <a:off x="6515100" y="31068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be 68"/>
          <p:cNvSpPr>
            <a:spLocks noChangeAspect="1"/>
          </p:cNvSpPr>
          <p:nvPr/>
        </p:nvSpPr>
        <p:spPr>
          <a:xfrm>
            <a:off x="6543328" y="260433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be 69"/>
          <p:cNvSpPr>
            <a:spLocks noChangeAspect="1"/>
          </p:cNvSpPr>
          <p:nvPr/>
        </p:nvSpPr>
        <p:spPr>
          <a:xfrm>
            <a:off x="6768838" y="285037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be 70"/>
          <p:cNvSpPr>
            <a:spLocks noChangeAspect="1"/>
          </p:cNvSpPr>
          <p:nvPr/>
        </p:nvSpPr>
        <p:spPr>
          <a:xfrm>
            <a:off x="7023245" y="262513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be 71"/>
          <p:cNvSpPr>
            <a:spLocks noChangeAspect="1"/>
          </p:cNvSpPr>
          <p:nvPr/>
        </p:nvSpPr>
        <p:spPr>
          <a:xfrm>
            <a:off x="7025538" y="307020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Cube 72"/>
          <p:cNvSpPr>
            <a:spLocks noChangeAspect="1"/>
          </p:cNvSpPr>
          <p:nvPr/>
        </p:nvSpPr>
        <p:spPr>
          <a:xfrm>
            <a:off x="3197310" y="270849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Cube 73"/>
          <p:cNvSpPr>
            <a:spLocks noChangeAspect="1"/>
          </p:cNvSpPr>
          <p:nvPr/>
        </p:nvSpPr>
        <p:spPr>
          <a:xfrm>
            <a:off x="3329244" y="29774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2971800" y="29774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47384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43 = 4 tens + 3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914900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3427940" y="4211419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68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979556" y="39262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5831303" y="39262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2952045" y="171450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to the math monkey.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915" y="197469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Rectangle 77"/>
          <p:cNvSpPr/>
          <p:nvPr/>
        </p:nvSpPr>
        <p:spPr>
          <a:xfrm>
            <a:off x="2971800" y="56033"/>
            <a:ext cx="3768810" cy="10618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Add tens with tens and ones with ones.</a:t>
            </a:r>
          </a:p>
        </p:txBody>
      </p:sp>
    </p:spTree>
    <p:extLst>
      <p:ext uri="{BB962C8B-B14F-4D97-AF65-F5344CB8AC3E}">
        <p14:creationId xmlns:p14="http://schemas.microsoft.com/office/powerpoint/2010/main" val="226504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7786E-6 L -0.23594 -0.0015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-9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7786E-6 L -0.22986 -0.00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-9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185 L 0.26354 -0.0259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42" y="-120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4861 0.01234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61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25 -7.9556E-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build="p"/>
      <p:bldP spid="77" grpId="0" build="p"/>
      <p:bldP spid="79" grpId="0" build="p"/>
      <p:bldP spid="80" grpId="0" build="p"/>
      <p:bldP spid="81" grpId="0" build="p"/>
      <p:bldP spid="82" grpId="0" build="p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69810" y="778286"/>
            <a:ext cx="826346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During third grade lunch,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he cafeteria sold 38 white milks and 26 chocolate milks.  How many milks did the third graders buy?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Shape 123"/>
          <p:cNvSpPr/>
          <p:nvPr/>
        </p:nvSpPr>
        <p:spPr>
          <a:xfrm>
            <a:off x="228600" y="1091283"/>
            <a:ext cx="1143000" cy="11898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033638" y="244586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38 = 30 + 8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3 tens + 8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53594" y="1177668"/>
            <a:ext cx="1714500" cy="4992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6500" y="1177668"/>
            <a:ext cx="2514600" cy="4289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262032" y="2411998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26 = 20 + 6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2 tens + 6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303867" y="3596524"/>
            <a:ext cx="4982634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tens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tens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5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ones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 ones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Right Brace 12"/>
          <p:cNvSpPr/>
          <p:nvPr/>
        </p:nvSpPr>
        <p:spPr>
          <a:xfrm>
            <a:off x="6115755" y="3600450"/>
            <a:ext cx="228600" cy="922059"/>
          </a:xfrm>
          <a:prstGeom prst="righ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6286500" y="3748617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64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4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uiExpand="1" build="p"/>
      <p:bldP spid="9" grpId="0" animBg="1"/>
      <p:bldP spid="10" grpId="0" animBg="1"/>
      <p:bldP spid="11" grpId="0" build="p"/>
      <p:bldP spid="12" grpId="0" build="p"/>
      <p:bldP spid="13" grpId="0" animBg="1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1901581" y="17716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325772" y="1771650"/>
            <a:ext cx="272430" cy="2075141"/>
            <a:chOff x="7086600" y="1327908"/>
            <a:chExt cx="272430" cy="2075141"/>
          </a:xfrm>
        </p:grpSpPr>
        <p:sp>
          <p:nvSpPr>
            <p:cNvPr id="25" name="Cube 2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749963" y="1771650"/>
            <a:ext cx="272430" cy="2075141"/>
            <a:chOff x="7086600" y="1327908"/>
            <a:chExt cx="272430" cy="2075141"/>
          </a:xfrm>
        </p:grpSpPr>
        <p:sp>
          <p:nvSpPr>
            <p:cNvPr id="36" name="Cube 3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5336865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5851878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" name="Cube 67"/>
          <p:cNvSpPr>
            <a:spLocks noChangeAspect="1"/>
          </p:cNvSpPr>
          <p:nvPr/>
        </p:nvSpPr>
        <p:spPr>
          <a:xfrm>
            <a:off x="6582834" y="300773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be 68"/>
          <p:cNvSpPr>
            <a:spLocks noChangeAspect="1"/>
          </p:cNvSpPr>
          <p:nvPr/>
        </p:nvSpPr>
        <p:spPr>
          <a:xfrm>
            <a:off x="6611062" y="267772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be 69"/>
          <p:cNvSpPr>
            <a:spLocks noChangeAspect="1"/>
          </p:cNvSpPr>
          <p:nvPr/>
        </p:nvSpPr>
        <p:spPr>
          <a:xfrm>
            <a:off x="7471182" y="27107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be 70"/>
          <p:cNvSpPr>
            <a:spLocks noChangeAspect="1"/>
          </p:cNvSpPr>
          <p:nvPr/>
        </p:nvSpPr>
        <p:spPr>
          <a:xfrm>
            <a:off x="7090979" y="2698514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be 71"/>
          <p:cNvSpPr>
            <a:spLocks noChangeAspect="1"/>
          </p:cNvSpPr>
          <p:nvPr/>
        </p:nvSpPr>
        <p:spPr>
          <a:xfrm>
            <a:off x="7093272" y="297109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47384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38= 3 tens + 8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914900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26 = 2 tens + 6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0" name="Cube 79"/>
          <p:cNvSpPr>
            <a:spLocks noChangeAspect="1"/>
          </p:cNvSpPr>
          <p:nvPr/>
        </p:nvSpPr>
        <p:spPr>
          <a:xfrm>
            <a:off x="7471182" y="298714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16145" y="2904428"/>
            <a:ext cx="1368510" cy="548759"/>
            <a:chOff x="2516145" y="2904428"/>
            <a:chExt cx="1368510" cy="548759"/>
          </a:xfrm>
        </p:grpSpPr>
        <p:sp>
          <p:nvSpPr>
            <p:cNvPr id="73" name="Cube 72"/>
            <p:cNvSpPr>
              <a:spLocks noChangeAspect="1"/>
            </p:cNvSpPr>
            <p:nvPr/>
          </p:nvSpPr>
          <p:spPr>
            <a:xfrm>
              <a:off x="3656891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>
              <a:spLocks noChangeAspect="1"/>
            </p:cNvSpPr>
            <p:nvPr/>
          </p:nvSpPr>
          <p:spPr>
            <a:xfrm>
              <a:off x="2896394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>
              <a:spLocks noChangeAspect="1"/>
            </p:cNvSpPr>
            <p:nvPr/>
          </p:nvSpPr>
          <p:spPr>
            <a:xfrm>
              <a:off x="2897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>
              <a:spLocks noChangeAspect="1"/>
            </p:cNvSpPr>
            <p:nvPr/>
          </p:nvSpPr>
          <p:spPr>
            <a:xfrm>
              <a:off x="3278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>
              <a:spLocks noChangeAspect="1"/>
            </p:cNvSpPr>
            <p:nvPr/>
          </p:nvSpPr>
          <p:spPr>
            <a:xfrm>
              <a:off x="3276643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>
              <a:spLocks noChangeAspect="1"/>
            </p:cNvSpPr>
            <p:nvPr/>
          </p:nvSpPr>
          <p:spPr>
            <a:xfrm>
              <a:off x="3659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>
              <a:spLocks noChangeAspect="1"/>
            </p:cNvSpPr>
            <p:nvPr/>
          </p:nvSpPr>
          <p:spPr>
            <a:xfrm>
              <a:off x="2516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>
              <a:spLocks noChangeAspect="1"/>
            </p:cNvSpPr>
            <p:nvPr/>
          </p:nvSpPr>
          <p:spPr>
            <a:xfrm>
              <a:off x="2516145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2952045" y="171450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using blocks.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97469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3427940" y="4211419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64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979556" y="39262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5722673" y="3486150"/>
            <a:ext cx="274119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ten + 4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4901548" y="2390137"/>
            <a:ext cx="2121697" cy="11634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58624" y="1826406"/>
            <a:ext cx="787443" cy="2075141"/>
            <a:chOff x="2356470" y="1782577"/>
            <a:chExt cx="787443" cy="2075141"/>
          </a:xfrm>
        </p:grpSpPr>
        <p:grpSp>
          <p:nvGrpSpPr>
            <p:cNvPr id="103" name="Group 102"/>
            <p:cNvGrpSpPr>
              <a:grpSpLocks noChangeAspect="1"/>
            </p:cNvGrpSpPr>
            <p:nvPr/>
          </p:nvGrpSpPr>
          <p:grpSpPr>
            <a:xfrm>
              <a:off x="2356470" y="1782577"/>
              <a:ext cx="272430" cy="2075141"/>
              <a:chOff x="7086600" y="1327908"/>
              <a:chExt cx="272430" cy="2075141"/>
            </a:xfrm>
            <a:solidFill>
              <a:schemeClr val="accent3"/>
            </a:solidFill>
          </p:grpSpPr>
          <p:sp>
            <p:nvSpPr>
              <p:cNvPr id="104" name="Cube 103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Cube 106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Cube 110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" name="Group 113"/>
            <p:cNvGrpSpPr>
              <a:grpSpLocks noChangeAspect="1"/>
            </p:cNvGrpSpPr>
            <p:nvPr/>
          </p:nvGrpSpPr>
          <p:grpSpPr>
            <a:xfrm>
              <a:off x="2871483" y="1782577"/>
              <a:ext cx="272430" cy="2075141"/>
              <a:chOff x="7086600" y="1327908"/>
              <a:chExt cx="272430" cy="2075141"/>
            </a:xfrm>
            <a:solidFill>
              <a:schemeClr val="accent3"/>
            </a:solidFill>
          </p:grpSpPr>
          <p:sp>
            <p:nvSpPr>
              <p:cNvPr id="115" name="Cube 114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Cube 120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Cube 121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Cube 122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Cube 123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5146590" y="2660044"/>
            <a:ext cx="1368510" cy="548759"/>
            <a:chOff x="2516145" y="2904428"/>
            <a:chExt cx="1368510" cy="548759"/>
          </a:xfrm>
        </p:grpSpPr>
        <p:sp>
          <p:nvSpPr>
            <p:cNvPr id="126" name="Cube 125"/>
            <p:cNvSpPr>
              <a:spLocks noChangeAspect="1"/>
            </p:cNvSpPr>
            <p:nvPr/>
          </p:nvSpPr>
          <p:spPr>
            <a:xfrm>
              <a:off x="3656891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>
              <a:spLocks noChangeAspect="1"/>
            </p:cNvSpPr>
            <p:nvPr/>
          </p:nvSpPr>
          <p:spPr>
            <a:xfrm>
              <a:off x="2896394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>
              <a:spLocks noChangeAspect="1"/>
            </p:cNvSpPr>
            <p:nvPr/>
          </p:nvSpPr>
          <p:spPr>
            <a:xfrm>
              <a:off x="2897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>
              <a:spLocks noChangeAspect="1"/>
            </p:cNvSpPr>
            <p:nvPr/>
          </p:nvSpPr>
          <p:spPr>
            <a:xfrm>
              <a:off x="3278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Cube 129"/>
            <p:cNvSpPr>
              <a:spLocks noChangeAspect="1"/>
            </p:cNvSpPr>
            <p:nvPr/>
          </p:nvSpPr>
          <p:spPr>
            <a:xfrm>
              <a:off x="3276643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>
              <a:spLocks noChangeAspect="1"/>
            </p:cNvSpPr>
            <p:nvPr/>
          </p:nvSpPr>
          <p:spPr>
            <a:xfrm>
              <a:off x="3659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>
              <a:spLocks noChangeAspect="1"/>
            </p:cNvSpPr>
            <p:nvPr/>
          </p:nvSpPr>
          <p:spPr>
            <a:xfrm>
              <a:off x="2516145" y="290442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>
              <a:spLocks noChangeAspect="1"/>
            </p:cNvSpPr>
            <p:nvPr/>
          </p:nvSpPr>
          <p:spPr>
            <a:xfrm>
              <a:off x="2516145" y="3249254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12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6" grpId="0" build="p"/>
      <p:bldP spid="77" grpId="0" build="p"/>
      <p:bldP spid="80" grpId="0" animBg="1"/>
      <p:bldP spid="78" grpId="0" build="p"/>
      <p:bldP spid="82" grpId="0" build="p"/>
      <p:bldP spid="83" grpId="0" build="p"/>
      <p:bldP spid="88" grpId="0" uiExpand="1" build="p"/>
      <p:bldP spid="9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7167</TotalTime>
  <Words>372</Words>
  <Application>Microsoft Office PowerPoint</Application>
  <PresentationFormat>On-screen Show (16:9)</PresentationFormat>
  <Paragraphs>65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296</cp:revision>
  <dcterms:created xsi:type="dcterms:W3CDTF">2011-06-12T17:04:43Z</dcterms:created>
  <dcterms:modified xsi:type="dcterms:W3CDTF">2015-06-07T12:38:03Z</dcterms:modified>
</cp:coreProperties>
</file>